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64" r:id="rId10"/>
    <p:sldId id="267" r:id="rId11"/>
    <p:sldId id="275" r:id="rId12"/>
    <p:sldId id="270" r:id="rId13"/>
    <p:sldId id="271" r:id="rId14"/>
    <p:sldId id="272" r:id="rId15"/>
    <p:sldId id="273" r:id="rId16"/>
    <p:sldId id="274" r:id="rId17"/>
    <p:sldId id="276" r:id="rId18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267460" y="161925"/>
            <a:ext cx="10213975" cy="6381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7" name="Группа 6"/>
          <p:cNvGrpSpPr/>
          <p:nvPr/>
        </p:nvGrpSpPr>
        <p:grpSpPr>
          <a:xfrm>
            <a:off x="1766570" y="161925"/>
            <a:ext cx="8566150" cy="6363405"/>
            <a:chOff x="4662" y="1225"/>
            <a:chExt cx="12278" cy="9024"/>
          </a:xfrm>
        </p:grpSpPr>
        <p:pic>
          <p:nvPicPr>
            <p:cNvPr id="6" name="Изображение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50" y="5322"/>
              <a:ext cx="7290" cy="4927"/>
            </a:xfrm>
            <a:prstGeom prst="rect">
              <a:avLst/>
            </a:prstGeom>
          </p:spPr>
        </p:pic>
        <p:pic>
          <p:nvPicPr>
            <p:cNvPr id="4" name="Изображение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5" y="1225"/>
              <a:ext cx="8681" cy="6140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" y="1225"/>
              <a:ext cx="8681" cy="6140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" y="5504"/>
              <a:ext cx="6009" cy="3671"/>
            </a:xfrm>
            <a:prstGeom prst="rect">
              <a:avLst/>
            </a:prstGeom>
          </p:spPr>
        </p:pic>
      </p:grpSp>
      <p:sp>
        <p:nvSpPr>
          <p:cNvPr id="8" name="Текстовое поле 7"/>
          <p:cNvSpPr txBox="1"/>
          <p:nvPr/>
        </p:nvSpPr>
        <p:spPr>
          <a:xfrm>
            <a:off x="4580255" y="85217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T</a:t>
            </a:r>
            <a:r>
              <a:rPr lang="ru-RU" altLang="en-US" sz="3200"/>
              <a:t>-морфотип</a:t>
            </a:r>
            <a:endParaRPr lang="ru-RU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591685" y="3314065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E</a:t>
            </a:r>
            <a:r>
              <a:rPr lang="ru-RU" altLang="en-US" sz="3200"/>
              <a:t>-морфотип</a:t>
            </a:r>
            <a:endParaRPr lang="ru-RU" altLang="en-US" sz="3200"/>
          </a:p>
        </p:txBody>
      </p:sp>
      <p:sp>
        <p:nvSpPr>
          <p:cNvPr id="10" name="Стрелка вниз 9"/>
          <p:cNvSpPr/>
          <p:nvPr/>
        </p:nvSpPr>
        <p:spPr>
          <a:xfrm rot="18240000">
            <a:off x="4050030" y="1375410"/>
            <a:ext cx="508635" cy="122936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Прямоугольник 12"/>
          <p:cNvSpPr/>
          <p:nvPr/>
        </p:nvSpPr>
        <p:spPr>
          <a:xfrm>
            <a:off x="-14605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5476875" y="2301240"/>
            <a:ext cx="5515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2400"/>
              <a:t>Значимого влияния предикторов, связанных с соленостью, на частоту </a:t>
            </a:r>
            <a:r>
              <a:rPr lang="en-US" sz="2400"/>
              <a:t>Mt </a:t>
            </a:r>
            <a:r>
              <a:rPr lang="ru-RU" altLang="en-US" sz="2400" i="1"/>
              <a:t>не выявлено</a:t>
            </a:r>
            <a:endParaRPr lang="ru-RU" altLang="en-US" sz="24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Прямоугольник 19"/>
          <p:cNvSpPr/>
          <p:nvPr/>
        </p:nvSpPr>
        <p:spPr>
          <a:xfrm>
            <a:off x="-3048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выше</a:t>
            </a:r>
            <a:r>
              <a:rPr lang="ru-RU" altLang="en-US" sz="2400"/>
              <a:t> на фукоидах, чем на грунте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2" idx="5"/>
          </p:cNvCxnSpPr>
          <p:nvPr/>
        </p:nvCxnSpPr>
        <p:spPr>
          <a:xfrm flipH="1" flipV="1">
            <a:off x="3774440" y="1675765"/>
            <a:ext cx="1895475" cy="73025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15240" y="-1016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7615" y="47498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7030" y="37084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8150" y="1423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8150" y="204851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8150" y="25679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8150" y="321183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8150" y="3856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8150" y="450088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8150" y="5146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32200" y="15265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6840" y="8915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41040" y="409829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81960" y="474218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500120" y="5387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30500" y="609600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704205" y="195961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704205" y="109220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падает при повышении прибойности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4" idx="7"/>
          </p:cNvCxnSpPr>
          <p:nvPr/>
        </p:nvCxnSpPr>
        <p:spPr>
          <a:xfrm flipH="1">
            <a:off x="3388360" y="3450590"/>
            <a:ext cx="2332990" cy="67119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14605" y="-1016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падает при удалении от портов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14" idx="6"/>
          </p:cNvCxnSpPr>
          <p:nvPr/>
        </p:nvCxnSpPr>
        <p:spPr>
          <a:xfrm flipH="1">
            <a:off x="3149600" y="3747770"/>
            <a:ext cx="2501900" cy="108585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выше в районах действующих портов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15" idx="7"/>
          </p:cNvCxnSpPr>
          <p:nvPr/>
        </p:nvCxnSpPr>
        <p:spPr>
          <a:xfrm flipH="1">
            <a:off x="3642360" y="4016375"/>
            <a:ext cx="2055495" cy="140462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04470" y="88265"/>
            <a:ext cx="8740775" cy="657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t="6319" r="53571" b="4480"/>
          <a:stretch>
            <a:fillRect/>
          </a:stretch>
        </p:blipFill>
        <p:spPr>
          <a:xfrm>
            <a:off x="4523105" y="88265"/>
            <a:ext cx="4422140" cy="6068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2"/>
          <a:srcRect l="486" t="6098" r="55037" b="4776"/>
          <a:stretch>
            <a:fillRect/>
          </a:stretch>
        </p:blipFill>
        <p:spPr>
          <a:xfrm>
            <a:off x="318135" y="88265"/>
            <a:ext cx="4237990" cy="606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2767965" y="6298565"/>
            <a:ext cx="474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Доля </a:t>
            </a:r>
            <a:r>
              <a:rPr lang="en-US" altLang="en-US"/>
              <a:t>M.trossulus </a:t>
            </a:r>
            <a:r>
              <a:rPr lang="ru-RU" altLang="en-US"/>
              <a:t>в смешанном поселении</a:t>
            </a:r>
            <a:endParaRPr lang="ru-RU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225675" y="118046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225675" y="430530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  <p:sp>
        <p:nvSpPr>
          <p:cNvPr id="4" name="Text Box 6"/>
          <p:cNvSpPr txBox="1"/>
          <p:nvPr/>
        </p:nvSpPr>
        <p:spPr>
          <a:xfrm>
            <a:off x="6007100" y="286702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9" name="Text Box 7"/>
          <p:cNvSpPr txBox="1"/>
          <p:nvPr/>
        </p:nvSpPr>
        <p:spPr>
          <a:xfrm>
            <a:off x="6007100" y="22098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 descr="Oystercatcher_feeding_pla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2730" cy="685736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rcRect l="3954" t="30775" r="3488" b="17963"/>
          <a:stretch>
            <a:fillRect/>
          </a:stretch>
        </p:blipFill>
        <p:spPr>
          <a:xfrm>
            <a:off x="5064760" y="4583430"/>
            <a:ext cx="4027805" cy="223075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150485" y="6308725"/>
            <a:ext cx="166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Съеденные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230745" y="6308725"/>
            <a:ext cx="183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Живые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455285" y="5537835"/>
            <a:ext cx="52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FFFF00"/>
                </a:solidFill>
              </a:rPr>
              <a:t>T</a:t>
            </a:r>
            <a:endParaRPr lang="en-US" altLang="ru-RU">
              <a:solidFill>
                <a:srgbClr val="FFFF00"/>
              </a:solidFill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150610" y="4975225"/>
            <a:ext cx="52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FFFF00"/>
                </a:solidFill>
              </a:rPr>
              <a:t>E</a:t>
            </a:r>
            <a:endParaRPr lang="en-US" altLang="ru-RU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1510665" y="553720"/>
            <a:ext cx="8773795" cy="616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" name="Изображение 3" descr="PT_after_seastar_at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5205" y="3670935"/>
            <a:ext cx="3835400" cy="2774950"/>
          </a:xfrm>
          <a:prstGeom prst="rect">
            <a:avLst/>
          </a:prstGeom>
        </p:spPr>
      </p:pic>
      <p:pic>
        <p:nvPicPr>
          <p:cNvPr id="5" name="Изображение 4" descr="Dead_mussel_abundance_after_star_att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3670935"/>
            <a:ext cx="3932555" cy="2845435"/>
          </a:xfrm>
          <a:prstGeom prst="rect">
            <a:avLst/>
          </a:prstGeom>
        </p:spPr>
      </p:pic>
      <p:pic>
        <p:nvPicPr>
          <p:cNvPr id="6" name="Изображение 5" descr="Sea_sta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10" y="760730"/>
            <a:ext cx="544131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27015" t="15847" r="28058" b="5822"/>
          <a:stretch>
            <a:fillRect/>
          </a:stretch>
        </p:blipFill>
        <p:spPr>
          <a:xfrm>
            <a:off x="1700530" y="0"/>
            <a:ext cx="69913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5974" t="27029" r="14986" b="29192"/>
          <a:stretch>
            <a:fillRect/>
          </a:stretch>
        </p:blipFill>
        <p:spPr>
          <a:xfrm>
            <a:off x="2090420" y="1305560"/>
            <a:ext cx="8011160" cy="424688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4580255" y="85217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T</a:t>
            </a:r>
            <a:r>
              <a:rPr lang="en-US" altLang="ru-RU"/>
              <a:t>-</a:t>
            </a:r>
            <a:r>
              <a:rPr lang="en-US" altLang="ru-RU" sz="2800"/>
              <a:t>morphotype</a:t>
            </a:r>
            <a:endParaRPr lang="en-US" altLang="ru-RU"/>
          </a:p>
        </p:txBody>
      </p:sp>
      <p:sp>
        <p:nvSpPr>
          <p:cNvPr id="10" name="Стрелка вниз 9"/>
          <p:cNvSpPr/>
          <p:nvPr/>
        </p:nvSpPr>
        <p:spPr>
          <a:xfrm rot="18240000">
            <a:off x="3013075" y="2506980"/>
            <a:ext cx="508635" cy="122936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94360" y="954405"/>
            <a:ext cx="37890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/>
              <a:t>The black stripe of prismatic layer under ligament nympha due to underdeveloped nacre</a:t>
            </a:r>
            <a:endParaRPr lang="en-US" altLang="ru-RU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0" y="0"/>
            <a:ext cx="9270365" cy="6775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" name="Изображение 3" descr="Mussel distribution 2"/>
          <p:cNvPicPr>
            <a:picLocks noChangeAspect="1"/>
          </p:cNvPicPr>
          <p:nvPr/>
        </p:nvPicPr>
        <p:blipFill>
          <a:blip r:embed="rId1"/>
          <a:srcRect r="56969"/>
          <a:stretch>
            <a:fillRect/>
          </a:stretch>
        </p:blipFill>
        <p:spPr>
          <a:xfrm>
            <a:off x="375285" y="102235"/>
            <a:ext cx="6614160" cy="6673215"/>
          </a:xfrm>
          <a:prstGeom prst="rect">
            <a:avLst/>
          </a:prstGeom>
        </p:spPr>
      </p:pic>
      <p:pic>
        <p:nvPicPr>
          <p:cNvPr id="5" name="Замещающее содержимое 4" descr="Mussel distribution 2"/>
          <p:cNvPicPr>
            <a:picLocks noChangeAspect="1"/>
          </p:cNvPicPr>
          <p:nvPr>
            <p:ph idx="1"/>
          </p:nvPr>
        </p:nvPicPr>
        <p:blipFill>
          <a:blip r:embed="rId1"/>
          <a:srcRect l="67965" t="14913" r="-1389" b="17948"/>
          <a:stretch>
            <a:fillRect/>
          </a:stretch>
        </p:blipFill>
        <p:spPr>
          <a:xfrm>
            <a:off x="6745605" y="4543425"/>
            <a:ext cx="2511425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Monitoring_sites"/>
          <p:cNvPicPr>
            <a:picLocks noChangeAspect="1"/>
          </p:cNvPicPr>
          <p:nvPr/>
        </p:nvPicPr>
        <p:blipFill>
          <a:blip r:embed="rId1"/>
          <a:srcRect l="6396" r="19999"/>
          <a:stretch>
            <a:fillRect/>
          </a:stretch>
        </p:blipFill>
        <p:spPr>
          <a:xfrm>
            <a:off x="0" y="0"/>
            <a:ext cx="971677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Группа 6"/>
          <p:cNvGrpSpPr/>
          <p:nvPr/>
        </p:nvGrpSpPr>
        <p:grpSpPr>
          <a:xfrm>
            <a:off x="309453" y="139171"/>
            <a:ext cx="10747184" cy="4015971"/>
            <a:chOff x="4673" y="5276"/>
            <a:chExt cx="11402" cy="3599"/>
          </a:xfrm>
        </p:grpSpPr>
        <p:pic>
          <p:nvPicPr>
            <p:cNvPr id="6" name="Изображение 5"/>
            <p:cNvPicPr>
              <a:picLocks noChangeAspect="1"/>
            </p:cNvPicPr>
            <p:nvPr/>
          </p:nvPicPr>
          <p:blipFill>
            <a:blip r:embed="rId1"/>
            <a:srcRect r="13825" b="29357"/>
            <a:stretch>
              <a:fillRect/>
            </a:stretch>
          </p:blipFill>
          <p:spPr>
            <a:xfrm>
              <a:off x="9793" y="5276"/>
              <a:ext cx="6282" cy="3467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2"/>
            <a:srcRect b="9024"/>
            <a:stretch>
              <a:fillRect/>
            </a:stretch>
          </p:blipFill>
          <p:spPr>
            <a:xfrm>
              <a:off x="4673" y="5766"/>
              <a:ext cx="6374" cy="3109"/>
            </a:xfrm>
            <a:prstGeom prst="rect">
              <a:avLst/>
            </a:prstGeom>
          </p:spPr>
        </p:pic>
      </p:grpSp>
      <p:sp>
        <p:nvSpPr>
          <p:cNvPr id="9" name="Текстовое поле 8"/>
          <p:cNvSpPr txBox="1"/>
          <p:nvPr/>
        </p:nvSpPr>
        <p:spPr>
          <a:xfrm>
            <a:off x="4627880" y="43561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E</a:t>
            </a:r>
            <a:r>
              <a:rPr lang="en-US" altLang="ru-RU"/>
              <a:t>-</a:t>
            </a:r>
            <a:r>
              <a:rPr lang="en-US" altLang="ru-RU" sz="2800"/>
              <a:t>morphotype</a:t>
            </a:r>
            <a:endParaRPr lang="en-US" altLang="ru-RU"/>
          </a:p>
        </p:txBody>
      </p:sp>
      <p:sp>
        <p:nvSpPr>
          <p:cNvPr id="10" name="Стрелка вниз 9"/>
          <p:cNvSpPr/>
          <p:nvPr/>
        </p:nvSpPr>
        <p:spPr>
          <a:xfrm rot="7920000">
            <a:off x="7123430" y="2327910"/>
            <a:ext cx="508635" cy="112395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957820" y="2610485"/>
            <a:ext cx="3131185" cy="2338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8027035" y="2674620"/>
            <a:ext cx="3094990" cy="1814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ru-RU" sz="2800"/>
              <a:t>No black stripe under ligament nympha due to well developed nacre</a:t>
            </a:r>
            <a:endParaRPr lang="en-US" altLang="ru-RU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675755" y="1489710"/>
            <a:ext cx="2101850" cy="2414905"/>
          </a:xfrm>
          <a:prstGeom prst="rect">
            <a:avLst/>
          </a:prstGeom>
          <a:noFill/>
          <a:ln w="88900">
            <a:gradFill>
              <a:gsLst>
                <a:gs pos="500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8000">
                  <a:srgbClr val="7030A0"/>
                </a:gs>
                <a:gs pos="100000">
                  <a:srgbClr val="002060"/>
                </a:gs>
              </a:gsLst>
              <a:lin ang="61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797040" y="906145"/>
            <a:ext cx="1859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White Sea</a:t>
            </a:r>
            <a:endParaRPr lang="en-US" altLang="ru-RU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618605" y="2394585"/>
            <a:ext cx="767715" cy="628015"/>
          </a:xfrm>
          <a:prstGeom prst="rect">
            <a:avLst/>
          </a:prstGeom>
          <a:noFill/>
          <a:ln w="41275">
            <a:gradFill>
              <a:gsLst>
                <a:gs pos="500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8000">
                  <a:srgbClr val="7030A0">
                    <a:lumMod val="91000"/>
                  </a:srgbClr>
                </a:gs>
                <a:gs pos="100000">
                  <a:srgbClr val="002060"/>
                </a:gs>
              </a:gsLst>
              <a:lin ang="474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797040" y="906145"/>
            <a:ext cx="1859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White Sea</a:t>
            </a:r>
            <a:endParaRPr lang="en-US" altLang="ru-RU" sz="32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633595" y="1811020"/>
            <a:ext cx="29248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Kandalaksha Bay</a:t>
            </a:r>
            <a:endParaRPr lang="en-US" altLang="ru-RU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9524" t="27633" r="15328" b="30581"/>
          <a:stretch>
            <a:fillRect/>
          </a:stretch>
        </p:blipFill>
        <p:spPr>
          <a:xfrm>
            <a:off x="1474470" y="2842260"/>
            <a:ext cx="3420745" cy="185293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2"/>
          <a:srcRect l="16413" t="20006" r="14431" b="28819"/>
          <a:stretch>
            <a:fillRect/>
          </a:stretch>
        </p:blipFill>
        <p:spPr>
          <a:xfrm>
            <a:off x="4984750" y="2840990"/>
            <a:ext cx="3706495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rcRect l="8652" t="15614" r="31998" b="4903"/>
          <a:stretch>
            <a:fillRect/>
          </a:stretch>
        </p:blipFill>
        <p:spPr>
          <a:xfrm>
            <a:off x="2896870" y="2505075"/>
            <a:ext cx="4591050" cy="34588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Прямоугольник 16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3781</Words>
  <Application>WPS Presentation</Application>
  <PresentationFormat>Widescreen</PresentationFormat>
  <Paragraphs>732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google1599737165</cp:lastModifiedBy>
  <cp:revision>16</cp:revision>
  <dcterms:created xsi:type="dcterms:W3CDTF">2019-07-03T10:06:00Z</dcterms:created>
  <dcterms:modified xsi:type="dcterms:W3CDTF">2022-01-26T12:39:54Z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1049-11.2.0.10463</vt:lpwstr>
  </property>
  <property fmtid="{D5CDD505-2E9C-101B-9397-08002B2CF9AE}" pid="3" name="ICV">
    <vt:lpwstr>5E88451ED7314AEB827441FEBC3404F2</vt:lpwstr>
  </property>
</Properties>
</file>